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3" r:id="rId6"/>
    <p:sldId id="262" r:id="rId7"/>
    <p:sldId id="257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5" autoAdjust="0"/>
    <p:restoredTop sz="86867" autoAdjust="0"/>
  </p:normalViewPr>
  <p:slideViewPr>
    <p:cSldViewPr>
      <p:cViewPr varScale="1">
        <p:scale>
          <a:sx n="60" d="100"/>
          <a:sy n="60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0DE3F-1E4A-41EE-9D05-9DADA049FBB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891F-51CC-4D1D-8B31-F5A130237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Теодор Шванн сформулировали клеточную теорию, основываясь на множестве исследований о клетке (1838-1839 г.). Рудольф Вирхов позднее (1855 г.) дополнил её важнейшим положением (всякая клетка происходит от другой клетки).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891F-51CC-4D1D-8B31-F5A130237C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A05021-A5E9-49AA-A0E6-A8C0239777A5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C66EBB-5DF8-484F-9D75-3D1ADEE8FC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hysolymp.fml31.ru/uch/rengen/images/18prom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1631"/>
            <a:ext cx="8280920" cy="4248472"/>
          </a:xfrm>
        </p:spPr>
        <p:txBody>
          <a:bodyPr/>
          <a:lstStyle/>
          <a:p>
            <a:pPr marL="484632" indent="-457200">
              <a:buFont typeface="Wingdings" panose="05000000000000000000" pitchFamily="2" charset="2"/>
              <a:buChar char="q"/>
            </a:pPr>
            <a:r>
              <a:rPr lang="ru-RU" sz="3200" dirty="0"/>
              <a:t>Достижения цитологии и </a:t>
            </a:r>
            <a:r>
              <a:rPr lang="ru-RU" sz="3200" dirty="0" smtClean="0"/>
              <a:t>гистологии</a:t>
            </a:r>
          </a:p>
          <a:p>
            <a:pPr marL="484632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Клеточная теория </a:t>
            </a:r>
            <a:endParaRPr lang="ru-RU" sz="3200" dirty="0"/>
          </a:p>
          <a:p>
            <a:pPr marL="484632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Основы микроскопии</a:t>
            </a:r>
          </a:p>
          <a:p>
            <a:pPr marL="484632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Виды микроскопии</a:t>
            </a:r>
          </a:p>
          <a:p>
            <a:pPr marL="484632" indent="-457200"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/>
              <a:t>Достижения цитологии и гистологии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76726" y="12940"/>
            <a:ext cx="6400800" cy="66564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Метод светлого поля в проходящем свете применяется при изучении прозрачных препаратов с включенными в них абсорбирующими (поглощающими свет) частицами и деталями. </a:t>
            </a:r>
          </a:p>
          <a:p>
            <a:r>
              <a:rPr lang="ru-RU" dirty="0"/>
              <a:t>	Метод косого освещения - разновидность предыдущего метода. Отличие между ними состоит в том, что свет на объект направляют под большим углом к направлению наблюдения. Иногда это помогает выявить «рельефность» объекта за счёт образования теней. </a:t>
            </a:r>
          </a:p>
          <a:p>
            <a:r>
              <a:rPr lang="ru-RU" dirty="0"/>
              <a:t>	Метод светлого поля в отраженном свете используют для наблюдения непрозрачных объектов. </a:t>
            </a:r>
          </a:p>
          <a:p>
            <a:r>
              <a:rPr lang="ru-RU" dirty="0"/>
              <a:t>Метод тёмного поля в проходящем свете используется для получения изображений прозрачных неабсорбирующих объектов, которые не могут быть видны, если </a:t>
            </a:r>
            <a:r>
              <a:rPr lang="ru-RU" dirty="0" smtClean="0"/>
              <a:t>применить метод </a:t>
            </a:r>
            <a:r>
              <a:rPr lang="ru-RU" dirty="0"/>
              <a:t>светлого поля. </a:t>
            </a:r>
          </a:p>
          <a:p>
            <a:r>
              <a:rPr lang="ru-RU" dirty="0"/>
              <a:t>	Метод темного поля в отраженном свете применим для наблюдения непрозрачных объектов (шлифы металлов). Последние освещают сверху с помощью расположенной вокруг объектива специальной кольцевой оптической системы – </a:t>
            </a:r>
            <a:r>
              <a:rPr lang="ru-RU" dirty="0" err="1"/>
              <a:t>эпиконденсора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7" descr="u_files_store_3_4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75" y="476672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метод тёмного п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28" y="3429000"/>
            <a:ext cx="25193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1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832"/>
            <a:ext cx="9144000" cy="52233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Темно </a:t>
            </a:r>
            <a:r>
              <a:rPr lang="ru-RU" dirty="0" err="1"/>
              <a:t>польная</a:t>
            </a:r>
            <a:r>
              <a:rPr lang="ru-RU" dirty="0"/>
              <a:t> микроскопия основана на </a:t>
            </a:r>
            <a:r>
              <a:rPr lang="ru-RU" b="1" i="1" dirty="0">
                <a:solidFill>
                  <a:srgbClr val="0070C0"/>
                </a:solidFill>
              </a:rPr>
              <a:t>эффекте </a:t>
            </a:r>
            <a:r>
              <a:rPr lang="ru-RU" b="1" i="1" dirty="0" err="1">
                <a:solidFill>
                  <a:srgbClr val="0070C0"/>
                </a:solidFill>
              </a:rPr>
              <a:t>Тиндаля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dirty="0"/>
              <a:t>– обнаружение пылинок в воздухе при освещении их узким лучом солнечного света. В поле зрения на тёмном фоне видны светлые изображения элементов структуры препарата, отличающихся от окружающей среды показателем преломления. </a:t>
            </a:r>
            <a:endParaRPr lang="ru-RU" dirty="0" smtClean="0"/>
          </a:p>
          <a:p>
            <a:r>
              <a:rPr lang="ru-RU" dirty="0"/>
              <a:t>Метод фазового контраста и его разновидность — метод «</a:t>
            </a:r>
            <a:r>
              <a:rPr lang="ru-RU" dirty="0" err="1"/>
              <a:t>аноптрального</a:t>
            </a:r>
            <a:r>
              <a:rPr lang="ru-RU" dirty="0"/>
              <a:t>» контраста предназначены для получения изображений прозрачных и бесцветных объектов, невидимых при наблюдении по методу светлого поля. </a:t>
            </a:r>
          </a:p>
          <a:p>
            <a:r>
              <a:rPr lang="ru-RU" dirty="0" smtClean="0"/>
              <a:t>Метод </a:t>
            </a:r>
            <a:r>
              <a:rPr lang="ru-RU" dirty="0"/>
              <a:t>наблюдения в поляризованном свете применяют для исследования анизотропных объектов – минералов, зерен в шлифах сплавов, живых тканей и клеток. </a:t>
            </a:r>
            <a:endParaRPr lang="ru-RU" dirty="0" smtClean="0"/>
          </a:p>
          <a:p>
            <a:r>
              <a:rPr lang="ru-RU" dirty="0"/>
              <a:t>Метод интерференционного контраста (интерференционная микроскопия) состоит в том, что каждый луч раздваивается, входя в микроскоп. </a:t>
            </a:r>
          </a:p>
          <a:p>
            <a:r>
              <a:rPr lang="ru-RU" dirty="0" smtClean="0"/>
              <a:t>Метод </a:t>
            </a:r>
            <a:r>
              <a:rPr lang="ru-RU" dirty="0"/>
              <a:t>исследования в свете люминесценции (люминесцентная микроскопия, или флуоресцентная микроскопия) состоит в наблюдении под микроскопом зелено-оранжевого свечения микрообъектов, которое возникает при их освещении сине-фиолетовым светом или не видимыми глазом ультрафиолетовыми лучами.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11" descr="u_files_store_3_4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" y="4915632"/>
            <a:ext cx="2977117" cy="19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_files_store_3_4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83" y="4915633"/>
            <a:ext cx="2949624" cy="19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u_files_store_3_46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81" y="4915633"/>
            <a:ext cx="3168352" cy="19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0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0"/>
            <a:ext cx="64008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В основе метода </a:t>
            </a:r>
            <a:r>
              <a:rPr lang="ru-RU" sz="2300" dirty="0" err="1"/>
              <a:t>ультрамикроскопии</a:t>
            </a:r>
            <a:r>
              <a:rPr lang="ru-RU" sz="2300" dirty="0"/>
              <a:t> лежит  эффект </a:t>
            </a:r>
            <a:r>
              <a:rPr lang="ru-RU" sz="2300" dirty="0" err="1"/>
              <a:t>Тиндаля</a:t>
            </a:r>
            <a:r>
              <a:rPr lang="ru-RU" sz="2300" dirty="0"/>
              <a:t>. Этим методом можно  обнаружить чрезвычайно мелкие частицы. Их изображения представляются наблюдателю в виде дифракционных пятен, размеры которых зависят не от размеров и формы самих частиц, а от апертуры объектива и увеличения микроскопа. </a:t>
            </a:r>
          </a:p>
          <a:p>
            <a:r>
              <a:rPr lang="ru-RU" sz="2300" dirty="0"/>
              <a:t>	Метод наблюдения в ультрафиолетовом свете. Частицы многих веществ, прозрачные в видимом свете, сильно поглощают УФ излучение и легко различимы на УФ изображениях. Последние  регистрируют фотографированием, с помощью люминесцирующего экрана или электронно-оптического преобразователя – вакуумного фотоэлектронного прибора для преобразования невидимого глазом изображения объекта в видимое. </a:t>
            </a:r>
            <a:endParaRPr lang="ru-RU" sz="2300" dirty="0" smtClean="0"/>
          </a:p>
          <a:p>
            <a:r>
              <a:rPr lang="ru-RU" sz="2300" dirty="0"/>
              <a:t>Метод наблюдения в ИК лучах позволяет изучать структуру непрозрачных объектов – темных стекол, кристаллов, минералов, клеток тканей. Он тоже требует преобразования невидимого изображения объекта в видимое путем фотографирования или с помощью электронно-оптического преобразователя.</a:t>
            </a:r>
          </a:p>
          <a:p>
            <a:r>
              <a:rPr lang="ru-RU" sz="2300" dirty="0"/>
              <a:t>	Лазерная сканирующая конфокальная микроскопия (LSCM — </a:t>
            </a:r>
            <a:r>
              <a:rPr lang="ru-RU" sz="2300" dirty="0" err="1"/>
              <a:t>Laser</a:t>
            </a:r>
            <a:r>
              <a:rPr lang="ru-RU" sz="2300" dirty="0"/>
              <a:t> </a:t>
            </a:r>
            <a:r>
              <a:rPr lang="ru-RU" sz="2300" dirty="0" err="1"/>
              <a:t>Scanning</a:t>
            </a:r>
            <a:r>
              <a:rPr lang="ru-RU" sz="2300" dirty="0"/>
              <a:t> </a:t>
            </a:r>
            <a:r>
              <a:rPr lang="ru-RU" sz="2300" dirty="0" err="1"/>
              <a:t>Confocal</a:t>
            </a:r>
            <a:r>
              <a:rPr lang="ru-RU" sz="2300" dirty="0"/>
              <a:t> </a:t>
            </a:r>
            <a:r>
              <a:rPr lang="ru-RU" sz="2300" dirty="0" err="1"/>
              <a:t>Microscopy</a:t>
            </a:r>
            <a:r>
              <a:rPr lang="ru-RU" sz="2300" dirty="0"/>
              <a:t>): объёмное изображение в LSCM получается при помощи регистрации флуоресценции в фокусе лазерного луча.</a:t>
            </a:r>
          </a:p>
          <a:p>
            <a:endParaRPr lang="ru-RU" dirty="0"/>
          </a:p>
        </p:txBody>
      </p:sp>
      <p:pic>
        <p:nvPicPr>
          <p:cNvPr id="4" name="Picture 14" descr="Invasive_cscc_4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85062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79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6654582"/>
          </a:xfrm>
        </p:spPr>
        <p:txBody>
          <a:bodyPr>
            <a:normAutofit/>
          </a:bodyPr>
          <a:lstStyle/>
          <a:p>
            <a:r>
              <a:rPr lang="ru-RU" dirty="0" err="1"/>
              <a:t>Близкопольная</a:t>
            </a:r>
            <a:r>
              <a:rPr lang="ru-RU" dirty="0"/>
              <a:t> сканирующая оптическая микроскопия (БСОМ) является особой разновидностью сканирующей зондовой технологии, в которой используется видимый свет. Традиционно разрешение оптических микроскопов ограничено длиной волны света — примерно половиной микрона. БСОМ улучшает разрешение оптического микроскопа на порядок. Зондом в БСОМ является «световая воронка», которой сканируют образец. Видимый свет исходит из узкого конца световой воронки диаметром 10–30 </a:t>
            </a:r>
            <a:r>
              <a:rPr lang="ru-RU" dirty="0" err="1"/>
              <a:t>нм</a:t>
            </a:r>
            <a:r>
              <a:rPr lang="ru-RU" dirty="0"/>
              <a:t> и попадает на детектор либо после отражения от образца, либо пройдя сквозь него. Интенсивность оптического сигнала регистрируется детектором в каждой точке измерений, а набор данных, считанных со всей сканируемой поверхности, составляет БСОМ-образ. С помощью БСОМ можно формировать изображение поверхности в видимом свете с разрешением около 15 </a:t>
            </a:r>
            <a:r>
              <a:rPr lang="ru-RU" dirty="0" err="1"/>
              <a:t>нм</a:t>
            </a:r>
            <a:r>
              <a:rPr lang="ru-RU" dirty="0"/>
              <a:t> при условии, что расстояние между источником света и образцом очень мало – ≈</a:t>
            </a:r>
            <a:r>
              <a:rPr lang="ru-RU" dirty="0" smtClean="0"/>
              <a:t>5 </a:t>
            </a:r>
            <a:r>
              <a:rPr lang="ru-RU" dirty="0" err="1"/>
              <a:t>нм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515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l"/>
            <a:r>
              <a:rPr lang="ru-RU" sz="3600" dirty="0" smtClean="0"/>
              <a:t>Методы электронной микроскопии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764704"/>
            <a:ext cx="6732240" cy="64087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Технические предпосылки для разработки электронного микроскопа создал немецкий физик Х. Буш (H. </a:t>
            </a:r>
            <a:r>
              <a:rPr lang="ru-RU" dirty="0" err="1"/>
              <a:t>Busch</a:t>
            </a:r>
            <a:r>
              <a:rPr lang="ru-RU" dirty="0"/>
              <a:t>), исследовавший (1926 г.) фокусирующие свойства осесимметричных полей и разработавший магнитную электронную линзу. В 1928 г. немецкие физики М. </a:t>
            </a:r>
            <a:r>
              <a:rPr lang="ru-RU" dirty="0" err="1"/>
              <a:t>Кнолль</a:t>
            </a:r>
            <a:r>
              <a:rPr lang="ru-RU" dirty="0"/>
              <a:t> (M. </a:t>
            </a:r>
            <a:r>
              <a:rPr lang="ru-RU" dirty="0" err="1"/>
              <a:t>Knoll</a:t>
            </a:r>
            <a:r>
              <a:rPr lang="ru-RU" dirty="0"/>
              <a:t>) и Э. </a:t>
            </a:r>
            <a:r>
              <a:rPr lang="ru-RU" dirty="0" err="1"/>
              <a:t>Руска</a:t>
            </a:r>
            <a:r>
              <a:rPr lang="ru-RU" dirty="0"/>
              <a:t> (E. </a:t>
            </a:r>
            <a:r>
              <a:rPr lang="ru-RU" dirty="0" err="1"/>
              <a:t>Ruska</a:t>
            </a:r>
            <a:r>
              <a:rPr lang="ru-RU" dirty="0"/>
              <a:t>) </a:t>
            </a:r>
            <a:r>
              <a:rPr lang="ru-RU" dirty="0" smtClean="0"/>
              <a:t>приступили </a:t>
            </a:r>
            <a:r>
              <a:rPr lang="ru-RU" dirty="0"/>
              <a:t>к созданию магнитного просвечивающего </a:t>
            </a:r>
            <a:r>
              <a:rPr lang="ru-RU" dirty="0" smtClean="0"/>
              <a:t>электронного </a:t>
            </a:r>
            <a:r>
              <a:rPr lang="ru-RU" dirty="0"/>
              <a:t>микроскопа (ПЭМ) и через три </a:t>
            </a:r>
            <a:r>
              <a:rPr lang="ru-RU" dirty="0" smtClean="0"/>
              <a:t>года </a:t>
            </a:r>
            <a:r>
              <a:rPr lang="ru-RU" dirty="0"/>
              <a:t>получили изображение микрообъекта, сформированное </a:t>
            </a:r>
            <a:r>
              <a:rPr lang="ru-RU" dirty="0" smtClean="0"/>
              <a:t>пучками </a:t>
            </a:r>
            <a:r>
              <a:rPr lang="ru-RU" dirty="0"/>
              <a:t>электронов. </a:t>
            </a:r>
          </a:p>
          <a:p>
            <a:r>
              <a:rPr lang="ru-RU" dirty="0" smtClean="0"/>
              <a:t>Первые </a:t>
            </a:r>
            <a:r>
              <a:rPr lang="ru-RU" dirty="0"/>
              <a:t>растровые электронные микроскопы (</a:t>
            </a:r>
            <a:r>
              <a:rPr lang="ru-RU" dirty="0" smtClean="0"/>
              <a:t>РЭМ) были </a:t>
            </a:r>
            <a:r>
              <a:rPr lang="ru-RU" dirty="0"/>
              <a:t>построены в Германии (1938 г.) М. фон </a:t>
            </a:r>
            <a:r>
              <a:rPr lang="ru-RU" dirty="0" err="1" smtClean="0"/>
              <a:t>Арденне</a:t>
            </a:r>
            <a:r>
              <a:rPr lang="ru-RU" dirty="0" smtClean="0"/>
              <a:t> </a:t>
            </a:r>
            <a:r>
              <a:rPr lang="ru-RU" dirty="0"/>
              <a:t>(M. </a:t>
            </a:r>
            <a:r>
              <a:rPr lang="ru-RU" dirty="0" err="1"/>
              <a:t>Von</a:t>
            </a:r>
            <a:r>
              <a:rPr lang="ru-RU" dirty="0"/>
              <a:t> </a:t>
            </a:r>
            <a:r>
              <a:rPr lang="ru-RU" dirty="0" err="1"/>
              <a:t>Ardenne</a:t>
            </a:r>
            <a:r>
              <a:rPr lang="ru-RU" dirty="0"/>
              <a:t>) и в США  (1942 г.) В.К. Зворыкиным. </a:t>
            </a:r>
            <a:endParaRPr lang="ru-RU" dirty="0" smtClean="0"/>
          </a:p>
          <a:p>
            <a:r>
              <a:rPr lang="ru-RU" dirty="0"/>
              <a:t>Электронный микроскоп – прибор, в котором для наблюдения и фотографирования многократно (до 106 раз)  увеличенного изображения объекта вместо световых лучей используются пучки электронов, ускоренных до больших энергий (30-1000 кэВ) в условиях глубокого вакуума. Для изучения поверхностей применяют метод реплик и метод декорирования.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6" descr="100px-Elektronenmikrosk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69" y="1000124"/>
            <a:ext cx="2713232" cy="55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0"/>
            <a:ext cx="5472608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Просвечивающий электронный микроскоп </a:t>
            </a:r>
            <a:r>
              <a:rPr lang="ru-RU" dirty="0"/>
              <a:t>(ПЭМ) состоит из электронной пушки и системы электромагнитных линз, заключенных в вертикально расположенную колонну, откачиваемую до остаточного давления не выше 10-3 - 10-4 Па. Осветительная система микроскопа состоит из электронной пушки и </a:t>
            </a:r>
            <a:r>
              <a:rPr lang="ru-RU" dirty="0" err="1"/>
              <a:t>конденсорной</a:t>
            </a:r>
            <a:r>
              <a:rPr lang="ru-RU" dirty="0"/>
              <a:t> линзы. Электронная пушка представляет собой </a:t>
            </a:r>
            <a:r>
              <a:rPr lang="ru-RU" dirty="0" err="1"/>
              <a:t>трехэлектродную</a:t>
            </a:r>
            <a:r>
              <a:rPr lang="ru-RU" dirty="0"/>
              <a:t> электростатическую линзу и состоит из катода, являющегося источником электронов, фокусирующего электрода и анода. В качестве катода используется раскаленная вольфрамовая нить или нить из </a:t>
            </a:r>
            <a:r>
              <a:rPr lang="ru-RU" dirty="0" err="1"/>
              <a:t>гексаборида</a:t>
            </a:r>
            <a:r>
              <a:rPr lang="ru-RU" dirty="0"/>
              <a:t> лантана. Силовое поле между катодом и фокусирующим электродом работает как собирающая линза, а поле между электродом и анодом, как рассеивающая линза; в результате в целом пушка работает как слабо рассеивающая линза. Магнитное поле </a:t>
            </a:r>
            <a:r>
              <a:rPr lang="ru-RU" dirty="0" err="1"/>
              <a:t>конденсорной</a:t>
            </a:r>
            <a:r>
              <a:rPr lang="ru-RU" dirty="0"/>
              <a:t> линзы собирает электронный пучок в близи от исследуемого объекта. Объективная линза, расположенная ниже плоскости объекта, фокусирует рассеянные образцом электроны, формируя первичное изображение с увеличением примерно 100 раз.</a:t>
            </a:r>
          </a:p>
          <a:p>
            <a:endParaRPr lang="ru-RU" dirty="0"/>
          </a:p>
        </p:txBody>
      </p:sp>
      <p:pic>
        <p:nvPicPr>
          <p:cNvPr id="4" name="Picture 6" descr="6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64" y="980728"/>
            <a:ext cx="39291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7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dirty="0"/>
              <a:t>Следующая, промежуточная, линза перебрасывает это изображение в предметную плоскость проекционной линзы с небольшим увеличением обычно до 10 раз, а та в свою очередь формирует конечное изображение объекта на флуоресцирующем экране или фотопластинке. Эта линза дает увеличение примерно в 100 раз. Фокусировка изображения осуществляется путем изменения фокусного расстояния объективной линзы, а изменение увеличения – путем изменения фокусных расстояний промежуточной и проекционной линз. Изменение фокусных расстояний достигается изменением силы тока в обмотках линз. Общее увеличение микроскопа определяется произведением увеличений объективной, промежуточной и Проекционной линз и может варьировать от нескольких тысяч до примерно 500 000 крат в микроскопах лучших конструкций. Согласно дифракционной теории, изображение, которое дает объектив микроскопа, является результатом интерференции лучей, испытывающих дифракцию на объекте. Первичное и дифракционное изображение объекта формируется в главной фокальной плоскости объектива. Поскольку длина волны электронов меньше межплоскостных расстояний в кристаллической решетке, то возникающая дифракционная картина должна соответствовать кристаллической структуре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279370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6" y="-10890"/>
            <a:ext cx="911166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Методы изучения поверхностей в электронной микроскопии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036496" cy="58052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 реплик: с поверхности образца снимают копию-отпечаток в виде тонкой пленки углерода, коллодия (раствор пихтовой смолы) и др., которую рассматривают в ПЭМ вместо самого объекта. Обычно предварительно под скользящим (малым к поверхности) углом на реплику в вакууме напыляется слой сильно рассеивающего электроны тяжёлого металла, оттеняющего выступы и впадины геометрического рельефа. </a:t>
            </a:r>
            <a:endParaRPr lang="ru-RU" dirty="0" smtClean="0"/>
          </a:p>
          <a:p>
            <a:r>
              <a:rPr lang="ru-RU" dirty="0"/>
              <a:t>	Метод декорирования состоит в напылении на поверхность образца тонкого слоя декорирующих частиц (атомы тяжелого металла с большим коэффициентом поверхностной диффузии </a:t>
            </a:r>
            <a:r>
              <a:rPr lang="ru-RU" dirty="0" err="1"/>
              <a:t>Au</a:t>
            </a:r>
            <a:r>
              <a:rPr lang="ru-RU" dirty="0"/>
              <a:t>, </a:t>
            </a:r>
            <a:r>
              <a:rPr lang="ru-RU" dirty="0" err="1"/>
              <a:t>Pt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ru-RU" dirty="0"/>
              <a:t> , молекулы полупроводников или диэлектриков). Они осаждаются преимущественно на участках сосредоточения микрополей. Затем снимают реплику с включениями декорирующих частиц. Ее рассмотрение с помощью электронного микроскопа позволяет зарегистрировать дислокации, скопления точечных дефектов, ступени роста кристаллических граней, доменную структуру.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27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Атомно-силовая микроскопия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332656"/>
            <a:ext cx="9252520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Основой атомно-силового микроскопа (АСМ) служит зонд, обычно сделанный из кремния и представляющий собой тонкую пластинку-консоль (ее называют </a:t>
            </a:r>
            <a:r>
              <a:rPr lang="ru-RU" dirty="0" err="1"/>
              <a:t>кантилевером</a:t>
            </a:r>
            <a:r>
              <a:rPr lang="ru-RU" dirty="0"/>
              <a:t>, от английского слова «</a:t>
            </a:r>
            <a:r>
              <a:rPr lang="ru-RU" dirty="0" err="1"/>
              <a:t>cantilever</a:t>
            </a:r>
            <a:r>
              <a:rPr lang="ru-RU" dirty="0"/>
              <a:t>» - консоль, балка). На конце </a:t>
            </a:r>
            <a:r>
              <a:rPr lang="ru-RU" dirty="0" err="1"/>
              <a:t>кантилевера</a:t>
            </a:r>
            <a:r>
              <a:rPr lang="ru-RU" dirty="0"/>
              <a:t> (длина  500 мкм, ширина  50 мкм, толщина  1 мкм) расположен очень острый шип (длина 10 мкм, радиус закругления от 1 до 10 </a:t>
            </a:r>
            <a:r>
              <a:rPr lang="ru-RU" dirty="0" err="1"/>
              <a:t>нм</a:t>
            </a:r>
            <a:r>
              <a:rPr lang="ru-RU" dirty="0"/>
              <a:t>), оканчивающийся группой из одного или нескольких </a:t>
            </a:r>
            <a:r>
              <a:rPr lang="ru-RU" dirty="0" smtClean="0"/>
              <a:t>атомов</a:t>
            </a:r>
          </a:p>
          <a:p>
            <a:r>
              <a:rPr lang="ru-RU" dirty="0"/>
              <a:t>	При перемещении </a:t>
            </a:r>
            <a:r>
              <a:rPr lang="ru-RU" dirty="0" err="1"/>
              <a:t>микрозонда</a:t>
            </a:r>
            <a:r>
              <a:rPr lang="ru-RU" dirty="0"/>
              <a:t> вдоль поверхности образца острие шипа приподнимается и опускается, очерчивая микрорельеф поверхности. На выступающем конце </a:t>
            </a:r>
            <a:r>
              <a:rPr lang="ru-RU" dirty="0" err="1"/>
              <a:t>кантилевера</a:t>
            </a:r>
            <a:r>
              <a:rPr lang="ru-RU" dirty="0"/>
              <a:t> расположена зеркальная площадка, на которую падает и от которой отражается луч лазера. Когда шип опускается и поднимается на неровностях поверхности, отраженный луч отклоняется, и это отклонение регистрируется фотодетектором, а сила, с которой шип притягивается к близлежащим атомам – </a:t>
            </a:r>
            <a:r>
              <a:rPr lang="ru-RU" dirty="0" err="1"/>
              <a:t>пьезодатчиком</a:t>
            </a:r>
            <a:r>
              <a:rPr lang="ru-RU" dirty="0"/>
              <a:t>. В результате можно строить объёмный рельеф поверхности образца в режиме реального времени. Разрешающая способность АСМ метода составляет примерно 0,1–1 </a:t>
            </a:r>
            <a:r>
              <a:rPr lang="ru-RU" dirty="0" err="1"/>
              <a:t>нм</a:t>
            </a:r>
            <a:r>
              <a:rPr lang="ru-RU" dirty="0"/>
              <a:t> по горизонтали и 0,01 </a:t>
            </a:r>
            <a:r>
              <a:rPr lang="ru-RU" dirty="0" err="1"/>
              <a:t>нм</a:t>
            </a:r>
            <a:r>
              <a:rPr lang="ru-RU" dirty="0"/>
              <a:t> по вертикали. </a:t>
            </a:r>
          </a:p>
          <a:p>
            <a:endParaRPr lang="ru-RU" dirty="0"/>
          </a:p>
        </p:txBody>
      </p:sp>
      <p:pic>
        <p:nvPicPr>
          <p:cNvPr id="4" name="Picture 10" descr="24043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1"/>
          <a:stretch>
            <a:fillRect/>
          </a:stretch>
        </p:blipFill>
        <p:spPr bwMode="auto">
          <a:xfrm>
            <a:off x="0" y="4647321"/>
            <a:ext cx="4752527" cy="22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111461_html_1c5379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645567"/>
            <a:ext cx="4249737" cy="21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93" y="0"/>
            <a:ext cx="9169593" cy="112474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Сканирующая туннельная микроскопия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620688"/>
            <a:ext cx="9396536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	</a:t>
            </a:r>
            <a:r>
              <a:rPr lang="ru-RU" sz="2600" dirty="0"/>
              <a:t>Сканирующий туннельный микроскоп (СТМ) изобрели в1982 г. Нобелевские лауреаты (1986 г.) немецкий физик Г. </a:t>
            </a:r>
            <a:r>
              <a:rPr lang="ru-RU" sz="2600" dirty="0" err="1"/>
              <a:t>Биннинг</a:t>
            </a:r>
            <a:r>
              <a:rPr lang="ru-RU" sz="2600" dirty="0"/>
              <a:t> G. </a:t>
            </a:r>
            <a:r>
              <a:rPr lang="ru-RU" sz="2600" dirty="0" err="1"/>
              <a:t>Binning</a:t>
            </a:r>
            <a:r>
              <a:rPr lang="ru-RU" sz="2600" dirty="0"/>
              <a:t>) и швейцарский – Х. </a:t>
            </a:r>
            <a:r>
              <a:rPr lang="ru-RU" sz="2600" dirty="0" err="1"/>
              <a:t>Рорер</a:t>
            </a:r>
            <a:r>
              <a:rPr lang="ru-RU" sz="2600" dirty="0"/>
              <a:t> (H. </a:t>
            </a:r>
            <a:r>
              <a:rPr lang="ru-RU" sz="2600" dirty="0" err="1"/>
              <a:t>Rohrer</a:t>
            </a:r>
            <a:r>
              <a:rPr lang="ru-RU" sz="2600" dirty="0"/>
              <a:t>). Принципиальным отличием сканирующего атомно-силового от сканирующего туннельного микроскопа является то, что в первом стабилизируется деформация чувствительного элемента, а не туннельный ток между иглой и образцом. В отличие от туннельного атомно-силовой микроскоп позволяет изучать с атомным разрешением поверхности не только проводящих, но и диэлектрических твердых тел. Технология АСМ и СТМ известны как </a:t>
            </a:r>
            <a:r>
              <a:rPr lang="ru-RU" sz="2600" dirty="0" err="1"/>
              <a:t>нанолитография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/>
              <a:t>Сканирующая туннельная микроскопия основана на явлении </a:t>
            </a:r>
            <a:r>
              <a:rPr lang="ru-RU" sz="2600" dirty="0" err="1"/>
              <a:t>туннелирования</a:t>
            </a:r>
            <a:r>
              <a:rPr lang="ru-RU" sz="2600" dirty="0"/>
              <a:t> электронов через узкий потенциальный барьер между металлическим зондом и проводящим образцом во внешнем электрическом поле. При подаче на иглу относительно образца небольшого потенциала возникает туннельный ток. Величина этого тока экспоненциально зависит от расстояния образец-игла. В процессе сканирования игла движется вдоль поверхности образца, туннельный ток поддерживается стабильным за счёт действия обратной связи, и показания следящей системы меняются в зависимости от топографии поверхности. Такие изменения фиксируются, и на их основе строится карта высот. </a:t>
            </a:r>
          </a:p>
        </p:txBody>
      </p:sp>
      <p:pic>
        <p:nvPicPr>
          <p:cNvPr id="4" name="Picture 8" descr="1111461_html_m7458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548798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1" y="188640"/>
            <a:ext cx="9144000" cy="1628800"/>
          </a:xfrm>
        </p:spPr>
        <p:txBody>
          <a:bodyPr/>
          <a:lstStyle/>
          <a:p>
            <a:pPr algn="ctr"/>
            <a:r>
              <a:rPr lang="ru-RU" dirty="0" smtClean="0"/>
              <a:t>Первый микроскоп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74420"/>
            <a:ext cx="5210380" cy="5803929"/>
          </a:xfrm>
        </p:spPr>
        <p:txBody>
          <a:bodyPr>
            <a:normAutofit/>
          </a:bodyPr>
          <a:lstStyle/>
          <a:p>
            <a:r>
              <a:rPr lang="ru-RU" sz="2000" dirty="0"/>
              <a:t>Первый микроскоп был сконструирован в 1610 г. Галилеем и представлял собой сочетание линз в свинцовой трубке. Впервые микроскоп применил Р. Гук. В 1665 г. он впервые описал клеточное строение пробки, стеблей и др. и ввел термин «клетка». Р. Гук сделал первую попытку подсчитать количество клеток в определенном объеме пробки. Сформулировал представление о клетке как о ячейке, полностью замкнутой со всех сторон и установил факт широкого распространения клеточного строения растительных тканей. Эти два основных вывода и определили направление дальнейших исследований в этой области.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21" y="1700808"/>
            <a:ext cx="3889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323" y="32230"/>
            <a:ext cx="9144000" cy="7173416"/>
          </a:xfrm>
        </p:spPr>
        <p:txBody>
          <a:bodyPr>
            <a:normAutofit/>
          </a:bodyPr>
          <a:lstStyle/>
          <a:p>
            <a:r>
              <a:rPr lang="ru-RU" dirty="0"/>
              <a:t>СТМ можно использовать и для Перемещения какого-либо атома в точку, выбранную оператором и таким образом манипулировать атомами и создавать </a:t>
            </a:r>
            <a:r>
              <a:rPr lang="ru-RU" dirty="0" err="1"/>
              <a:t>наноструктуры</a:t>
            </a:r>
            <a:r>
              <a:rPr lang="ru-RU" dirty="0"/>
              <a:t>. СТМ применяют для изучения атомного строения </a:t>
            </a:r>
            <a:r>
              <a:rPr lang="ru-RU" dirty="0" err="1" smtClean="0"/>
              <a:t>материалов,явлений</a:t>
            </a:r>
            <a:r>
              <a:rPr lang="ru-RU" dirty="0" smtClean="0"/>
              <a:t> </a:t>
            </a:r>
            <a:r>
              <a:rPr lang="ru-RU" dirty="0"/>
              <a:t>адсорбции и химических процессов, протекающих на поверхности конденсированных тел, структуры молекул, строения биологических объектов, для контроля технологических </a:t>
            </a:r>
            <a:r>
              <a:rPr lang="ru-RU" dirty="0" smtClean="0"/>
              <a:t>процессов микроэлектроники</a:t>
            </a:r>
            <a:r>
              <a:rPr lang="ru-RU" dirty="0"/>
              <a:t>, нанесения </a:t>
            </a:r>
            <a:r>
              <a:rPr lang="ru-RU" dirty="0" err="1" smtClean="0"/>
              <a:t>тонкихпокрытий</a:t>
            </a:r>
            <a:r>
              <a:rPr lang="ru-RU" dirty="0" smtClean="0"/>
              <a:t> </a:t>
            </a:r>
            <a:r>
              <a:rPr lang="ru-RU" dirty="0"/>
              <a:t>и обработки поверхностей</a:t>
            </a:r>
          </a:p>
        </p:txBody>
      </p:sp>
      <p:pic>
        <p:nvPicPr>
          <p:cNvPr id="4" name="Picture 7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2670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eig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0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Виды электронной микроскопии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4538" y="692696"/>
            <a:ext cx="8999026" cy="59046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Трансмиссивная, или просвечивающая, электронная микроскопия высокого разрешения (ТЭМ) заключается в пропускании сфокусированного электронного пучка сквозь тонкий образец (</a:t>
            </a:r>
            <a:r>
              <a:rPr lang="ru-RU" dirty="0" err="1"/>
              <a:t>наноразмерный</a:t>
            </a:r>
            <a:r>
              <a:rPr lang="ru-RU" dirty="0"/>
              <a:t> кристаллит неорганического вещества, углеродные </a:t>
            </a:r>
            <a:r>
              <a:rPr lang="ru-RU" dirty="0" err="1"/>
              <a:t>нанотрубки</a:t>
            </a:r>
            <a:r>
              <a:rPr lang="ru-RU" dirty="0"/>
              <a:t>, фуллерены и т.д.). Можно видеть отдельные атомы, образующие кристаллическую решетку просвечиваемого твердого тела и </a:t>
            </a:r>
            <a:r>
              <a:rPr lang="ru-RU" dirty="0" smtClean="0"/>
              <a:t>рассчитывать его </a:t>
            </a:r>
            <a:r>
              <a:rPr lang="ru-RU" dirty="0"/>
              <a:t>параметры. 	</a:t>
            </a:r>
          </a:p>
          <a:p>
            <a:r>
              <a:rPr lang="ru-RU" dirty="0"/>
              <a:t>Сканирующая термальная микроскопия (</a:t>
            </a:r>
            <a:r>
              <a:rPr lang="ru-RU" dirty="0" err="1"/>
              <a:t>СТерМ</a:t>
            </a:r>
            <a:r>
              <a:rPr lang="ru-RU" dirty="0"/>
              <a:t>) </a:t>
            </a:r>
            <a:r>
              <a:rPr lang="ru-RU" dirty="0" smtClean="0"/>
              <a:t> позволяет </a:t>
            </a:r>
            <a:r>
              <a:rPr lang="ru-RU" dirty="0"/>
              <a:t>визуализировать локальные </a:t>
            </a:r>
            <a:r>
              <a:rPr lang="ru-RU" dirty="0" smtClean="0"/>
              <a:t>вариации </a:t>
            </a:r>
            <a:r>
              <a:rPr lang="ru-RU" dirty="0"/>
              <a:t>теплофизических параметров поверхностей. </a:t>
            </a:r>
          </a:p>
          <a:p>
            <a:endParaRPr lang="ru-RU" dirty="0"/>
          </a:p>
          <a:p>
            <a:r>
              <a:rPr lang="ru-RU" dirty="0"/>
              <a:t>В случае, когда многократно повторяемое </a:t>
            </a:r>
            <a:r>
              <a:rPr lang="ru-RU" dirty="0" smtClean="0"/>
              <a:t> сканирование </a:t>
            </a:r>
            <a:r>
              <a:rPr lang="ru-RU" dirty="0"/>
              <a:t>сочетается с </a:t>
            </a:r>
            <a:r>
              <a:rPr lang="ru-RU" dirty="0" smtClean="0"/>
              <a:t>послойным  </a:t>
            </a:r>
            <a:r>
              <a:rPr lang="ru-RU" dirty="0"/>
              <a:t>удалением материала в </a:t>
            </a:r>
            <a:r>
              <a:rPr lang="ru-RU" dirty="0" smtClean="0"/>
              <a:t>зоне измерения </a:t>
            </a:r>
            <a:r>
              <a:rPr lang="ru-RU" dirty="0"/>
              <a:t>и  последующим восстановлением </a:t>
            </a:r>
            <a:r>
              <a:rPr lang="ru-RU" dirty="0" smtClean="0"/>
              <a:t> пространственной </a:t>
            </a:r>
            <a:r>
              <a:rPr lang="ru-RU" dirty="0"/>
              <a:t>картины структуры материала</a:t>
            </a:r>
            <a:r>
              <a:rPr lang="ru-RU" dirty="0" smtClean="0"/>
              <a:t>,  </a:t>
            </a:r>
            <a:r>
              <a:rPr lang="ru-RU" dirty="0"/>
              <a:t>речь идет о методе разрушающей </a:t>
            </a:r>
            <a:r>
              <a:rPr lang="ru-RU" dirty="0" smtClean="0"/>
              <a:t>СЗМ   </a:t>
            </a:r>
            <a:r>
              <a:rPr lang="ru-RU" dirty="0" err="1"/>
              <a:t>нанотомографии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957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710"/>
            <a:ext cx="774035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Ионная микроскопия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98" y="620688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 исследований с помощью ионного микроскопа позволяет обеспечить разрешающую способность выше, чем электронная микроскопия. Ионный проектор дает возможность наблюдать отдельные атомы матрицы и примесей, вакансии в решетке и </a:t>
            </a:r>
            <a:r>
              <a:rPr lang="ru-RU" dirty="0" err="1"/>
              <a:t>межузельные</a:t>
            </a:r>
            <a:r>
              <a:rPr lang="ru-RU" dirty="0"/>
              <a:t> атомы; атомную структуру границ зерен; структуру ядра дислокации; эффект легирования (упорядочение, разупорядочение твердых растворов).</a:t>
            </a:r>
          </a:p>
        </p:txBody>
      </p:sp>
      <p:pic>
        <p:nvPicPr>
          <p:cNvPr id="4" name="Picture 8" descr="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88" y="3717032"/>
            <a:ext cx="3255668" cy="28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w4heY8JO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620963" cy="37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0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Акустическая микроскопия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03" y="692696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Акустическая микроскопия – </a:t>
            </a:r>
            <a:r>
              <a:rPr lang="ru-RU" dirty="0" smtClean="0"/>
              <a:t>совокупность методов </a:t>
            </a:r>
            <a:r>
              <a:rPr lang="ru-RU" dirty="0"/>
              <a:t>визуализации микроструктуры твердых тел и формы малых объектов с помощью УЗ- и гиперзвуковых волн.  </a:t>
            </a:r>
            <a:r>
              <a:rPr lang="ru-RU" dirty="0" err="1"/>
              <a:t>Mетод</a:t>
            </a:r>
            <a:r>
              <a:rPr lang="ru-RU" dirty="0"/>
              <a:t> основан на том, что УЗ волны, прошедшие, отражённые или рассеянные отд. участками объекта, имеют различные характеристики (амплитуду, фазу и др.) в зависимости от локальных вязкоупругих свойств образца. Эти различия позволяют методами визуализации звуковых полей получать акустическое изображения на экране дисплея.  В зависимости от способа преобразования акустических полей в видимое изображение различают сканирующую лазерную и сканирующую растровую акустическую микроскопию. </a:t>
            </a:r>
          </a:p>
        </p:txBody>
      </p:sp>
      <p:pic>
        <p:nvPicPr>
          <p:cNvPr id="4" name="Picture 20" descr="diagram9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5" y="3573016"/>
            <a:ext cx="4784725" cy="29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5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98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Рентгеновская микроскопия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754380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400" b="1" dirty="0"/>
              <a:t>Рентгеновская микроскопия — совокупность методов исследования микроскопического строения вещества с помощью рентгеновского излучения. В рентгеновской микроскопии используют специальные приборы — рентгеновские микроскопы. Рентгеновские микроскопы по разрешающей способности находятся между электронными и оптическими микроскопами. Теоретическая разрешающая способность рентгеновского микроскопа достигает 2-20 нанометров, что на порядок больше разрешающей способности оптического микроскопа (до 150 нанометров). В настоящее время существуют рентгеновские микроскопы с разрешающей способностью около 5 нанометров. </a:t>
            </a:r>
          </a:p>
          <a:p>
            <a:endParaRPr lang="ru-RU" altLang="ru-RU" sz="2400" b="1" dirty="0"/>
          </a:p>
        </p:txBody>
      </p:sp>
      <p:pic>
        <p:nvPicPr>
          <p:cNvPr id="4" name="Picture 10" descr="18prom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752528" cy="31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8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7020272" cy="659735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Рентгеновская микроскопия подразделяется на виды: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rgbClr val="008000"/>
                </a:solidFill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</a:rPr>
              <a:t>♦ Отражательная микроскопия (не получила широкого распространения)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 ♦ Проекционная микроскопия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 ♦ Электронная микроскопия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 ♦ Рентгеновская лазерная микроскопия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При помощью </a:t>
            </a:r>
            <a:r>
              <a:rPr lang="ru-RU" altLang="ru-RU" sz="2400" b="1" dirty="0">
                <a:solidFill>
                  <a:schemeClr val="tx1"/>
                </a:solidFill>
              </a:rPr>
              <a:t>рентгеновского проекционного микроскопа </a:t>
            </a:r>
            <a:r>
              <a:rPr lang="ru-RU" altLang="ru-RU" sz="2400" b="1" dirty="0"/>
              <a:t>можно: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♦ оценить качество тонких покрытий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♦ получить </a:t>
            </a:r>
            <a:r>
              <a:rPr lang="ru-RU" altLang="ru-RU" sz="2400" b="1" dirty="0" err="1"/>
              <a:t>микрорентгенографии</a:t>
            </a:r>
            <a:r>
              <a:rPr lang="ru-RU" altLang="ru-RU" sz="2400" b="1" dirty="0"/>
              <a:t> биологических и ботанических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срезов толщиной до 200 мкм.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♦ применить для анализа смеси порошков лёгких и тяжёлых металлов,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при изучении внутреннего строения объектов, непрозрачных для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световых лучей и электронов. Важным достоинством рентгеновских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микроскопов является то, что с их помощью можно наблюдать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 err="1"/>
              <a:t>непрепарированные</a:t>
            </a:r>
            <a:r>
              <a:rPr lang="ru-RU" altLang="ru-RU" sz="2400" b="1" dirty="0"/>
              <a:t> живые клетки.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</a:rPr>
              <a:t>Лазерной рентгеновской микроскопией </a:t>
            </a:r>
            <a:r>
              <a:rPr lang="ru-RU" altLang="ru-RU" sz="2400" b="1" dirty="0"/>
              <a:t>исследуется одиночные 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b="1" dirty="0"/>
              <a:t>молекулы и их сочетания. </a:t>
            </a:r>
            <a:endParaRPr lang="ru-RU" altLang="ru-RU" sz="2400" b="1" dirty="0">
              <a:solidFill>
                <a:srgbClr val="008000"/>
              </a:solidFill>
            </a:endParaRPr>
          </a:p>
          <a:p>
            <a:endParaRPr lang="ru-RU" dirty="0"/>
          </a:p>
        </p:txBody>
      </p:sp>
      <p:pic>
        <p:nvPicPr>
          <p:cNvPr id="4" name="Picture 7" descr="7eb1c77de037b69cbb94ca8d63c93b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304256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1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x\AppData\Local\Microsoft\Windows\INetCache\IE\SOROGMC5\books228577dtg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62" y="3429000"/>
            <a:ext cx="4556305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631" y="-2434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Литература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324528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100" i="1" u="sng" dirty="0">
                <a:solidFill>
                  <a:schemeClr val="tx1"/>
                </a:solidFill>
              </a:rPr>
              <a:t>Основная</a:t>
            </a:r>
            <a:r>
              <a:rPr lang="ru-RU" sz="2100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Методы и средства   исследования. Курс лекций для студентов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специальности 1-25 01 09 «Товароведение и экспертиза товаров»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специализации 1-25 01 09 01 «Товароведение и экспертиза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продовольственных товаров» / авт.-сост.: И.Ю. </a:t>
            </a:r>
            <a:r>
              <a:rPr lang="ru-RU" sz="2100" dirty="0" err="1">
                <a:solidFill>
                  <a:schemeClr val="tx1"/>
                </a:solidFill>
              </a:rPr>
              <a:t>Ухарцева</a:t>
            </a:r>
            <a:r>
              <a:rPr lang="ru-RU" sz="2100" dirty="0">
                <a:solidFill>
                  <a:schemeClr val="tx1"/>
                </a:solidFill>
              </a:rPr>
              <a:t>, Е.А. Цветкова – Гомель: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учреждение образования «Белорусский торгово-экономический университет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потребительской кооперации», 2013. – 212 с.</a:t>
            </a:r>
          </a:p>
          <a:p>
            <a:pPr marL="45720" indent="0">
              <a:buNone/>
            </a:pPr>
            <a:r>
              <a:rPr lang="ru-RU" sz="2100" i="1" u="sng" dirty="0" smtClean="0">
                <a:solidFill>
                  <a:schemeClr val="tx1"/>
                </a:solidFill>
              </a:rPr>
              <a:t>Дополнительная</a:t>
            </a:r>
            <a:r>
              <a:rPr lang="ru-RU" sz="2100" dirty="0" smtClean="0">
                <a:solidFill>
                  <a:schemeClr val="tx1"/>
                </a:solidFill>
              </a:rPr>
              <a:t>: 1</a:t>
            </a:r>
            <a:r>
              <a:rPr lang="ru-RU" sz="2100" dirty="0">
                <a:solidFill>
                  <a:schemeClr val="tx1"/>
                </a:solidFill>
              </a:rPr>
              <a:t>. Криштафович, В.И. Методы и техническое обеспечение контроля качества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(продовольственные товары): уч. пособие.–2-е изд. / В.И. Криштафович, 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С.В. Колобов.–М.: «Дашков и К», 2007.–124с.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2. Новиков, Г.И. Общая и экспериментальная химия: учеб. пособие для химических</a:t>
            </a:r>
          </a:p>
          <a:p>
            <a:pPr marL="45720" indent="0">
              <a:buNone/>
            </a:pPr>
            <a:r>
              <a:rPr lang="ru-RU" sz="2100" dirty="0">
                <a:solidFill>
                  <a:schemeClr val="tx1"/>
                </a:solidFill>
              </a:rPr>
              <a:t>и химико-технологических вузов / Г.И. Новиков, И.М. </a:t>
            </a:r>
            <a:r>
              <a:rPr lang="ru-RU" sz="2100" dirty="0" err="1">
                <a:solidFill>
                  <a:schemeClr val="tx1"/>
                </a:solidFill>
              </a:rPr>
              <a:t>Жарский</a:t>
            </a:r>
            <a:r>
              <a:rPr lang="ru-RU" sz="2100" dirty="0">
                <a:solidFill>
                  <a:schemeClr val="tx1"/>
                </a:solidFill>
              </a:rPr>
              <a:t>. – Минск: Соврем. шк</a:t>
            </a:r>
            <a:r>
              <a:rPr lang="ru-RU" sz="2100" dirty="0" smtClean="0">
                <a:solidFill>
                  <a:schemeClr val="tx1"/>
                </a:solidFill>
              </a:rPr>
              <a:t>.,2007</a:t>
            </a:r>
            <a:r>
              <a:rPr lang="ru-RU" sz="2100" dirty="0">
                <a:solidFill>
                  <a:schemeClr val="tx1"/>
                </a:solidFill>
              </a:rPr>
              <a:t>. – 832 с.</a:t>
            </a:r>
          </a:p>
          <a:p>
            <a:pPr marL="4572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517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31628"/>
            <a:ext cx="6012160" cy="682637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/>
              <a:t>Итальянец Марчелло </a:t>
            </a:r>
            <a:r>
              <a:rPr lang="ru-RU" sz="1800" dirty="0" err="1"/>
              <a:t>Мальпиги</a:t>
            </a:r>
            <a:r>
              <a:rPr lang="ru-RU" sz="1800" dirty="0"/>
              <a:t> (1671–1679 гг.)  дал первое систематическое описание микроструктуры органов растений, положившее начало анатомии растений</a:t>
            </a:r>
            <a:r>
              <a:rPr lang="ru-RU" sz="1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/>
              <a:t>В 1671–1682 гг. англичанин </a:t>
            </a:r>
            <a:r>
              <a:rPr lang="ru-RU" sz="1800" dirty="0" err="1"/>
              <a:t>Неемия</a:t>
            </a:r>
            <a:r>
              <a:rPr lang="ru-RU" sz="1800" dirty="0"/>
              <a:t> </a:t>
            </a:r>
            <a:r>
              <a:rPr lang="ru-RU" sz="1800" dirty="0" err="1"/>
              <a:t>Грю</a:t>
            </a:r>
            <a:r>
              <a:rPr lang="ru-RU" sz="1800" dirty="0"/>
              <a:t> также очень подробно описал микроструктуры растений; ввел термин «ткань» для обозначения понятия совокупности «пузырьков», или «мешочков». Оба эти исследователя </a:t>
            </a:r>
            <a:r>
              <a:rPr lang="ru-RU" sz="1800" dirty="0" smtClean="0"/>
              <a:t>дали </a:t>
            </a:r>
            <a:r>
              <a:rPr lang="ru-RU" sz="1800" dirty="0"/>
              <a:t>изумительные по точности описания и </a:t>
            </a:r>
            <a:r>
              <a:rPr lang="ru-RU" sz="1800" dirty="0" err="1" smtClean="0"/>
              <a:t>рисунки.Пришли</a:t>
            </a:r>
            <a:r>
              <a:rPr lang="ru-RU" sz="1800" dirty="0" smtClean="0"/>
              <a:t> </a:t>
            </a:r>
            <a:r>
              <a:rPr lang="ru-RU" sz="1800" dirty="0"/>
              <a:t>к одному и тому же выводу относительно всеобщности построения растительной ткани из пузырьков.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72" y="198639"/>
            <a:ext cx="2415228" cy="29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72" y="3617347"/>
            <a:ext cx="2415228" cy="26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21840" y="3128277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Марчелло </a:t>
            </a:r>
            <a:r>
              <a:rPr lang="ru-RU" dirty="0" err="1" smtClean="0"/>
              <a:t>Мальпиги</a:t>
            </a:r>
            <a:r>
              <a:rPr lang="ru-RU" dirty="0" smtClean="0"/>
              <a:t> (1628–1694)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90094" y="6309320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Неемия</a:t>
            </a:r>
            <a:r>
              <a:rPr lang="ru-RU" dirty="0" smtClean="0"/>
              <a:t> </a:t>
            </a:r>
            <a:r>
              <a:rPr lang="ru-RU" dirty="0" err="1" smtClean="0"/>
              <a:t>Грю</a:t>
            </a:r>
            <a:r>
              <a:rPr lang="ru-RU" dirty="0" smtClean="0"/>
              <a:t> (1641–1712)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8569"/>
            <a:ext cx="4320479" cy="281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294" y="1256"/>
            <a:ext cx="9119705" cy="6856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Первые сведения о животной клетке были получены Левенгуком и Фонтана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 </a:t>
            </a:r>
            <a:r>
              <a:rPr lang="ru-RU" sz="2400" dirty="0"/>
              <a:t>1676–1719 гг. Антон </a:t>
            </a:r>
            <a:r>
              <a:rPr lang="ru-RU" sz="2400" dirty="0" err="1"/>
              <a:t>ван</a:t>
            </a:r>
            <a:r>
              <a:rPr lang="ru-RU" sz="2400" dirty="0"/>
              <a:t> Левенгук открыл мир микроскопических животных, впервые описал красные кровяные клетки и </a:t>
            </a:r>
            <a:r>
              <a:rPr lang="ru-RU" sz="2400" dirty="0" smtClean="0"/>
              <a:t>сперматозоиды.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 1781 г. Феликс Фонтана первый увидел и нарисовал клетки животных с ядрами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 1801 г. </a:t>
            </a:r>
            <a:r>
              <a:rPr lang="ru-RU" sz="2400" dirty="0" err="1"/>
              <a:t>Бриссо</a:t>
            </a:r>
            <a:r>
              <a:rPr lang="ru-RU" sz="2400" dirty="0"/>
              <a:t> де </a:t>
            </a:r>
            <a:r>
              <a:rPr lang="ru-RU" sz="2400" dirty="0" err="1"/>
              <a:t>Мирбель</a:t>
            </a:r>
            <a:r>
              <a:rPr lang="ru-RU" sz="2400" dirty="0"/>
              <a:t> положил начало сравнительному изучению клеток растений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Впервые в 1830 г. обнаружил описал клеточное ядро </a:t>
            </a:r>
            <a:r>
              <a:rPr lang="ru-RU" sz="2400" dirty="0" err="1"/>
              <a:t>Пуркиня</a:t>
            </a:r>
            <a:r>
              <a:rPr lang="ru-RU" sz="2400" dirty="0"/>
              <a:t> под названием «зародышевого пузырька</a:t>
            </a:r>
            <a:r>
              <a:rPr lang="ru-RU" sz="2400" dirty="0" smtClean="0"/>
              <a:t>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 1831–1833 гг. Роберт Броун обнаружил ядро в растительных клетках. Он дал ему название – «</a:t>
            </a:r>
            <a:r>
              <a:rPr lang="ru-RU" sz="2400" dirty="0" err="1"/>
              <a:t>nucleus</a:t>
            </a:r>
            <a:r>
              <a:rPr lang="ru-RU" sz="2400" dirty="0"/>
              <a:t>». </a:t>
            </a:r>
            <a:r>
              <a:rPr lang="ru-RU" sz="2400" dirty="0" err="1"/>
              <a:t>Р.Броун</a:t>
            </a:r>
            <a:r>
              <a:rPr lang="ru-RU" sz="2400" dirty="0"/>
              <a:t> настаивал на постоянном наличии ядра во всех живых клетках. Роль и значение ядра еще не были известны.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642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3360"/>
            <a:ext cx="6217096" cy="16154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Положения клеточной теории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9144000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1. Клетка – элементарная единица живого.</a:t>
            </a:r>
          </a:p>
          <a:p>
            <a:pPr marL="45720" indent="0">
              <a:buNone/>
            </a:pPr>
            <a:r>
              <a:rPr lang="ru-RU" dirty="0"/>
              <a:t>2. Клетки разных организмов </a:t>
            </a:r>
            <a:r>
              <a:rPr lang="ru-RU" dirty="0" err="1"/>
              <a:t>гомологичны</a:t>
            </a:r>
            <a:r>
              <a:rPr lang="ru-RU" dirty="0"/>
              <a:t> по своему строению.</a:t>
            </a:r>
          </a:p>
          <a:p>
            <a:pPr marL="45720" indent="0">
              <a:buNone/>
            </a:pPr>
            <a:r>
              <a:rPr lang="ru-RU" dirty="0"/>
              <a:t>3. Размножение клеток происходит путем деления исходной клетки.</a:t>
            </a:r>
          </a:p>
          <a:p>
            <a:pPr marL="45720" indent="0">
              <a:buNone/>
            </a:pPr>
            <a:r>
              <a:rPr lang="ru-RU" dirty="0"/>
              <a:t>4. Многоклеточные организмы представляют собой сложные </a:t>
            </a:r>
            <a:r>
              <a:rPr lang="ru-RU" dirty="0" smtClean="0"/>
              <a:t>ансамбли клеток</a:t>
            </a:r>
            <a:r>
              <a:rPr lang="ru-RU" dirty="0"/>
              <a:t>, объединенные в целостные, интегрированные системы тканей </a:t>
            </a:r>
            <a:r>
              <a:rPr lang="ru-RU" dirty="0" smtClean="0"/>
              <a:t>и </a:t>
            </a:r>
            <a:r>
              <a:rPr lang="ru-RU" dirty="0"/>
              <a:t>органов, подчиненных и связанных между собой межклеточными</a:t>
            </a:r>
            <a:r>
              <a:rPr lang="ru-RU" dirty="0" smtClean="0"/>
              <a:t>,  </a:t>
            </a:r>
            <a:r>
              <a:rPr lang="ru-RU" dirty="0"/>
              <a:t>гуморальными и нервными формами регуляции.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60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3162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5518"/>
            <a:ext cx="5126832" cy="134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9" y="4644237"/>
            <a:ext cx="4896545" cy="20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719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Микроскопия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/>
              <a:t>– общее название методов получения сильно увеличенных изображений объектов, не различимых глазом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5364088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признаку физической природы сигнала, с помощью которого осуществляют визуализацию малых объектов, различают 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оптическую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электронную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рентгеновскую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ионную 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акустическую микроскопию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04127"/>
              </p:ext>
            </p:extLst>
          </p:nvPr>
        </p:nvGraphicFramePr>
        <p:xfrm>
          <a:off x="5364088" y="1340768"/>
          <a:ext cx="3779912" cy="47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956"/>
                <a:gridCol w="1889956"/>
              </a:tblGrid>
              <a:tr h="9928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Прибор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rgbClr val="C00000"/>
                          </a:solidFill>
                        </a:rPr>
                        <a:t>δ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633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Глаз человека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0,1мм</a:t>
                      </a:r>
                      <a:endParaRPr lang="ru-RU" dirty="0"/>
                    </a:p>
                  </a:txBody>
                  <a:tcPr/>
                </a:tc>
              </a:tr>
              <a:tr h="31268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Микроскопы:</a:t>
                      </a:r>
                    </a:p>
                    <a:p>
                      <a:r>
                        <a:rPr lang="ru-RU" dirty="0" smtClean="0"/>
                        <a:t>Акустический</a:t>
                      </a:r>
                    </a:p>
                    <a:p>
                      <a:r>
                        <a:rPr lang="ru-RU" dirty="0" err="1" smtClean="0"/>
                        <a:t>Оптческий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Рентгеновский</a:t>
                      </a:r>
                    </a:p>
                    <a:p>
                      <a:r>
                        <a:rPr lang="ru-RU" dirty="0" smtClean="0"/>
                        <a:t>Электронный</a:t>
                      </a:r>
                    </a:p>
                    <a:p>
                      <a:r>
                        <a:rPr lang="ru-RU" dirty="0" smtClean="0"/>
                        <a:t>Ионный</a:t>
                      </a:r>
                    </a:p>
                    <a:p>
                      <a:r>
                        <a:rPr lang="ru-RU" dirty="0" smtClean="0"/>
                        <a:t>Сканирующий атомно-силовой</a:t>
                      </a:r>
                    </a:p>
                    <a:p>
                      <a:r>
                        <a:rPr lang="ru-RU" dirty="0" smtClean="0"/>
                        <a:t>Сканирующий туннельный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0,5мкм</a:t>
                      </a:r>
                    </a:p>
                    <a:p>
                      <a:pPr algn="ctr"/>
                      <a:r>
                        <a:rPr lang="ru-RU" dirty="0" smtClean="0"/>
                        <a:t>0,2мкм</a:t>
                      </a:r>
                    </a:p>
                    <a:p>
                      <a:pPr algn="ctr"/>
                      <a:r>
                        <a:rPr lang="ru-RU" dirty="0" smtClean="0"/>
                        <a:t>50нм</a:t>
                      </a:r>
                    </a:p>
                    <a:p>
                      <a:pPr algn="ctr"/>
                      <a:r>
                        <a:rPr lang="ru-RU" dirty="0" smtClean="0"/>
                        <a:t>0,15-0,3нм</a:t>
                      </a:r>
                    </a:p>
                    <a:p>
                      <a:pPr algn="ctr"/>
                      <a:r>
                        <a:rPr lang="ru-RU" dirty="0" smtClean="0"/>
                        <a:t>02нм</a:t>
                      </a:r>
                    </a:p>
                    <a:p>
                      <a:pPr algn="ctr"/>
                      <a:r>
                        <a:rPr lang="ru-RU" dirty="0" smtClean="0"/>
                        <a:t>0,1нм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0,001нм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3895" cy="98072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/>
              <a:t>Оптическая(световая) микроскопия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-108520" y="823020"/>
            <a:ext cx="4968551" cy="61926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СВЕТОВАЯ МИКРОСКОПИЯ обеспечивает увеличение до 2–3 тысяч раз, цветное и подвижное изображение живого объекта, возможность микрокиносъемки и длительного наблюдения одного и того же объекта, оценку его динамики и химизма. </a:t>
            </a:r>
          </a:p>
          <a:p>
            <a:pPr marL="45720" indent="0">
              <a:buNone/>
            </a:pPr>
            <a:r>
              <a:rPr lang="ru-RU" dirty="0"/>
              <a:t>	Современные оптические микроскопы предназначены для рассматривания, изучения и измерения микроструктуры клеток, бактерий, срезов тканей, микрокристаллов, волокон, минералов, микросхем и других объектов, размеры которых (менее 0,1 мм) не позволяют наблюдать их невооруженным глазом. </a:t>
            </a:r>
          </a:p>
          <a:p>
            <a:pPr marL="45720" indent="0">
              <a:buNone/>
            </a:pPr>
            <a:r>
              <a:rPr lang="ru-RU" dirty="0"/>
              <a:t>		Методы микроскопии выбираются и обеспечиваются конструктивно в зависимости от характера и свойств изучаемых объектов.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42798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9828" y="0"/>
            <a:ext cx="9153827" cy="27089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Основные характеристики микроскопа – увеличение, разрешающая способность и светосила. </a:t>
            </a:r>
          </a:p>
          <a:p>
            <a:r>
              <a:rPr lang="ru-RU" dirty="0"/>
              <a:t>	Возможности светового микроскопа ограничены волновой природой света. Физические свойства света – цвет (длина волны), яркость (амплитуда волны), фаза, плотность и направление распространения волны изменяются в зависимости от свойств объекта. Эти различия и используются в современных микроскопах для создания контраста. </a:t>
            </a:r>
          </a:p>
          <a:p>
            <a:endParaRPr lang="ru-RU" dirty="0"/>
          </a:p>
        </p:txBody>
      </p:sp>
      <p:pic>
        <p:nvPicPr>
          <p:cNvPr id="6" name="Picture 7" descr="918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2"/>
          <a:stretch>
            <a:fillRect/>
          </a:stretch>
        </p:blipFill>
        <p:spPr bwMode="auto">
          <a:xfrm>
            <a:off x="1547664" y="2596617"/>
            <a:ext cx="6181650" cy="410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A8B656-8212-4C66-8975-0819C51A19F5}"/>
</file>

<file path=customXml/itemProps2.xml><?xml version="1.0" encoding="utf-8"?>
<ds:datastoreItem xmlns:ds="http://schemas.openxmlformats.org/officeDocument/2006/customXml" ds:itemID="{11FB6AFA-ED25-49E7-920E-3C98E5ED79A8}"/>
</file>

<file path=customXml/itemProps3.xml><?xml version="1.0" encoding="utf-8"?>
<ds:datastoreItem xmlns:ds="http://schemas.openxmlformats.org/officeDocument/2006/customXml" ds:itemID="{3097C974-11D6-4E8D-A594-08B7BFD407D1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1854</Words>
  <Application>Microsoft Office PowerPoint</Application>
  <PresentationFormat>Экран (4:3)</PresentationFormat>
  <Paragraphs>129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Достижения цитологии и гистологии</vt:lpstr>
      <vt:lpstr>Первый микроскоп </vt:lpstr>
      <vt:lpstr>Презентация PowerPoint</vt:lpstr>
      <vt:lpstr>Презентация PowerPoint</vt:lpstr>
      <vt:lpstr>Положения клеточной теории</vt:lpstr>
      <vt:lpstr>Презентация PowerPoint</vt:lpstr>
      <vt:lpstr>Микроскопия – общее название методов получения сильно увеличенных изображений объектов, не различимых глазом человека.</vt:lpstr>
      <vt:lpstr>Оптическая(световая) микроскопия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электронной микроскопии  </vt:lpstr>
      <vt:lpstr>Презентация PowerPoint</vt:lpstr>
      <vt:lpstr>Презентация PowerPoint</vt:lpstr>
      <vt:lpstr>Методы изучения поверхностей в электронной микроскопии </vt:lpstr>
      <vt:lpstr>Атомно-силовая микроскопия</vt:lpstr>
      <vt:lpstr>Сканирующая туннельная микроскопия</vt:lpstr>
      <vt:lpstr>Презентация PowerPoint</vt:lpstr>
      <vt:lpstr>Виды электронной микроскопии</vt:lpstr>
      <vt:lpstr>Ионная микроскопия</vt:lpstr>
      <vt:lpstr>Акустическая микроскопия</vt:lpstr>
      <vt:lpstr>Рентгеновская микроскопия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цитологии и гистологии в 20-21 веках</dc:title>
  <dc:creator>Наталья Астапенко</dc:creator>
  <cp:lastModifiedBy>Наталья Астапенко</cp:lastModifiedBy>
  <cp:revision>19</cp:revision>
  <dcterms:created xsi:type="dcterms:W3CDTF">2017-03-07T19:54:45Z</dcterms:created>
  <dcterms:modified xsi:type="dcterms:W3CDTF">2017-03-08T19:46:01Z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